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1"/>
    <p:sldMasterId id="2147483759" r:id="rId2"/>
  </p:sldMasterIdLst>
  <p:notesMasterIdLst>
    <p:notesMasterId r:id="rId13"/>
  </p:notesMasterIdLst>
  <p:sldIdLst>
    <p:sldId id="268" r:id="rId3"/>
    <p:sldId id="269" r:id="rId4"/>
    <p:sldId id="265" r:id="rId5"/>
    <p:sldId id="264" r:id="rId6"/>
    <p:sldId id="260" r:id="rId7"/>
    <p:sldId id="262" r:id="rId8"/>
    <p:sldId id="263" r:id="rId9"/>
    <p:sldId id="266" r:id="rId10"/>
    <p:sldId id="261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9"/>
    <p:restoredTop sz="94733"/>
  </p:normalViewPr>
  <p:slideViewPr>
    <p:cSldViewPr snapToGrid="0" snapToObjects="1">
      <p:cViewPr varScale="1">
        <p:scale>
          <a:sx n="104" d="100"/>
          <a:sy n="104" d="100"/>
        </p:scale>
        <p:origin x="22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4CBEC-C9E9-524F-94B1-0E3E2571B288}" type="datetimeFigureOut">
              <a:t>7/29/20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C01DE-3411-9F4B-9822-51807C5D9D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8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4C01DE-3411-9F4B-9822-51807C5D9D8B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9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0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9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6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77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8038-409D-924F-9831-B08018D48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59B43-D93D-714B-AA85-DBEFEA13C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FAACB-AB11-AF44-AB21-15C6C40D6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5FDAC-2334-784E-9D6A-B9ACBBCE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A637D-E94E-9948-BEF2-06C1675A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9AA5A-005C-A14B-9AD6-96E2EDFE4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287A1-F29A-994D-993A-977B08E79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DFE00-E4F0-D647-9F74-EAE6202A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4E08C-F522-F742-AD33-51B7952B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02519-E453-2B45-95C5-CF060250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6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60D98-681E-CB42-B3FC-731967EE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4C103-2ADC-F74F-A777-FD30623A8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A2C26-8C2B-BD4C-A0BC-11CC4E3A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61117-584C-6845-A4DA-7B5F1BCAC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7256D-F526-DC4C-B0BE-D09FD801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42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EBB59-48E5-F048-B0F7-4559AED9E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EBCC0-2D97-4B46-87BA-91979C1A3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52361B-F5CE-7B4D-8748-9F9BA241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DC2BB-50FC-294C-A2C1-BCF4507F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C04BB-0666-7E4F-BEA8-A5648E562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9A5CF-AF61-8547-B3EC-109C6B42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22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104B3-0705-C543-889C-EF9D793BA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50379-18E6-C04C-ACEF-A9B396418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10A2E-F6A8-7D43-A117-C23D0B694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81DFF-FD78-3640-9E7F-4D6B5AD73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33CE7-3BAB-7B4D-A2BA-1EB01B903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8E497F-4F76-E347-B842-15BBB6CA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44DEEF-8437-9645-9D5A-19106DD1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24ACD-AC65-194A-9EFC-07FE6B76E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41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88F2-5F68-4F40-8A96-3281E2CBC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E06CD-50B4-054D-B867-B3D8C4014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44F082-9C4E-4A48-BA5D-336092CBE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765D3-A569-BC46-A487-B530DAD0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14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21DE2B-6FCE-0347-8878-9A97B4915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3033CF-7157-0F4D-940F-92D167D7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5C3E4-5C4B-CA4D-B273-7CDA484D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06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53EF7-1C20-4A41-89B5-C78805C99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64ADF-6319-2848-A5EC-FAC5B14A7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9044A-0089-5449-9A44-EE3F583C8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5AAFE-75E7-AE4A-A4F7-E7D11CFCC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A716-4B4E-0F49-9129-7DC02065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9599F-826C-294E-BB55-D92E221DC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11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1552D-0CE3-4548-B6FA-A6011E95A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73F326-489D-8B41-B79C-A3AE782F8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B0535-B3A7-D54A-8BBF-B15CB3CF2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4CF4C-83B2-7A40-812D-A497E3F6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4E365-821D-D64C-A674-89FBBEE9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9CA2A-8425-1543-9FC6-468BBAD0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28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E8A10-36C8-6749-B6E6-B8F1DBA2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B2153-2164-934B-9059-B555F6834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82139-D8D6-0041-9038-5D4CF1192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B857-B825-244E-B5A3-B1B177E2E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E2655-95E7-F04D-8D85-98485418D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14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AC4738-AE11-A24C-8228-CEA2678881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73B3F-8CDD-5847-A5D2-4185EEB48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820BE-30A3-E744-9D5D-27E1E83BA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1F38B-AC26-1946-8E62-0F006092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E9C5A-B40C-D546-BBEC-33226D12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4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0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1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2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3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46" r:id="rId5"/>
    <p:sldLayoutId id="2147483747" r:id="rId6"/>
    <p:sldLayoutId id="2147483753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7DA891-628F-5D4D-9D2D-02E018F94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35A2E-A815-D740-BB79-FE7826785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E513A-FD83-C341-8983-3FD108BA0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0DBE7-3A3C-4549-BA06-E186CEC9A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52D1A-30AF-1349-9BF5-EFA95E765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9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821A-C916-2B49-BCAF-30E111B1C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r>
              <a:rPr lang="en-CA" sz="3600" b="1" i="0" cap="all"/>
              <a:t>HOW TO BUILD MORE INCLUSIVE AND WELCOMING COGNITIVE SCIENCE? AN INTERGENERATIONAL CROWD-SOURCING SESSION</a:t>
            </a:r>
            <a:br>
              <a:rPr lang="en-CA" sz="3000" b="1" i="0" cap="all"/>
            </a:br>
            <a:endParaRPr lang="en-US" sz="3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0D7691-9922-9C49-9D79-5D44C2037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en-US" sz="4000" i="1"/>
              <a:t>In the classroom</a:t>
            </a:r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75FAB349-C6D1-4693-853B-F7E2729F9F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46" r="28916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085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25"/>
    </mc:Choice>
    <mc:Fallback xmlns="">
      <p:transition spd="slow" advTm="1542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E4CB1-B9C8-0E48-B4F1-45D389C0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851974"/>
            <a:ext cx="9144000" cy="11526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>
                <a:latin typeface="Arial" panose="020B0604020202020204" pitchFamily="34" charset="0"/>
                <a:cs typeface="Arial" panose="020B0604020202020204" pitchFamily="34" charset="0"/>
              </a:rPr>
              <a:t>Your thoughts, opinions, experiences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68E67F-4D1C-4E08-8684-E9FB571F47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819" b="11553"/>
          <a:stretch/>
        </p:blipFill>
        <p:spPr>
          <a:xfrm>
            <a:off x="838201" y="10"/>
            <a:ext cx="10484412" cy="3811394"/>
          </a:xfrm>
          <a:custGeom>
            <a:avLst/>
            <a:gdLst/>
            <a:ahLst/>
            <a:cxnLst/>
            <a:rect l="l" t="t" r="r" b="b"/>
            <a:pathLst>
              <a:path w="10484412" h="3811404">
                <a:moveTo>
                  <a:pt x="0" y="3811403"/>
                </a:moveTo>
                <a:lnTo>
                  <a:pt x="10484412" y="3811403"/>
                </a:lnTo>
                <a:lnTo>
                  <a:pt x="10484412" y="3811404"/>
                </a:lnTo>
                <a:lnTo>
                  <a:pt x="0" y="3811404"/>
                </a:lnTo>
                <a:close/>
                <a:moveTo>
                  <a:pt x="181717" y="0"/>
                </a:moveTo>
                <a:lnTo>
                  <a:pt x="10224015" y="0"/>
                </a:lnTo>
                <a:cubicBezTo>
                  <a:pt x="10261561" y="45054"/>
                  <a:pt x="10301611" y="85103"/>
                  <a:pt x="10369193" y="110134"/>
                </a:cubicBezTo>
                <a:cubicBezTo>
                  <a:pt x="10321635" y="167704"/>
                  <a:pt x="10236530" y="182722"/>
                  <a:pt x="10173954" y="222771"/>
                </a:cubicBezTo>
                <a:cubicBezTo>
                  <a:pt x="10168948" y="255310"/>
                  <a:pt x="10269071" y="245298"/>
                  <a:pt x="10241537" y="317887"/>
                </a:cubicBezTo>
                <a:cubicBezTo>
                  <a:pt x="10206494" y="418008"/>
                  <a:pt x="10241537" y="528142"/>
                  <a:pt x="10071328" y="573196"/>
                </a:cubicBezTo>
                <a:cubicBezTo>
                  <a:pt x="10023770" y="668312"/>
                  <a:pt x="10008751" y="820997"/>
                  <a:pt x="10113880" y="913610"/>
                </a:cubicBezTo>
                <a:cubicBezTo>
                  <a:pt x="10271573" y="1048774"/>
                  <a:pt x="10244040" y="1138885"/>
                  <a:pt x="10036285" y="1216478"/>
                </a:cubicBezTo>
                <a:cubicBezTo>
                  <a:pt x="10011255" y="1226491"/>
                  <a:pt x="9978715" y="1231497"/>
                  <a:pt x="9966200" y="1256528"/>
                </a:cubicBezTo>
                <a:cubicBezTo>
                  <a:pt x="9986224" y="1289067"/>
                  <a:pt x="10031280" y="1281557"/>
                  <a:pt x="10063819" y="1289067"/>
                </a:cubicBezTo>
                <a:cubicBezTo>
                  <a:pt x="10211500" y="1324110"/>
                  <a:pt x="10214003" y="1324110"/>
                  <a:pt x="10176457" y="1441752"/>
                </a:cubicBezTo>
                <a:cubicBezTo>
                  <a:pt x="10163942" y="1476795"/>
                  <a:pt x="10188972" y="1491813"/>
                  <a:pt x="10211500" y="1511838"/>
                </a:cubicBezTo>
                <a:cubicBezTo>
                  <a:pt x="10296604" y="1591936"/>
                  <a:pt x="10296604" y="1594439"/>
                  <a:pt x="10206494" y="1664523"/>
                </a:cubicBezTo>
                <a:cubicBezTo>
                  <a:pt x="10181463" y="1684547"/>
                  <a:pt x="10163942" y="1704572"/>
                  <a:pt x="10151426" y="1732106"/>
                </a:cubicBezTo>
                <a:cubicBezTo>
                  <a:pt x="10128899" y="1782166"/>
                  <a:pt x="10128899" y="1822216"/>
                  <a:pt x="10208996" y="1847246"/>
                </a:cubicBezTo>
                <a:cubicBezTo>
                  <a:pt x="10266568" y="1864767"/>
                  <a:pt x="10296604" y="1884791"/>
                  <a:pt x="10299107" y="1939858"/>
                </a:cubicBezTo>
                <a:cubicBezTo>
                  <a:pt x="10299107" y="1987416"/>
                  <a:pt x="10306617" y="2017452"/>
                  <a:pt x="10244040" y="2037477"/>
                </a:cubicBezTo>
                <a:cubicBezTo>
                  <a:pt x="10193979" y="2054998"/>
                  <a:pt x="10178960" y="2090041"/>
                  <a:pt x="10183966" y="2130089"/>
                </a:cubicBezTo>
                <a:cubicBezTo>
                  <a:pt x="10193979" y="2230211"/>
                  <a:pt x="10126396" y="2287781"/>
                  <a:pt x="10013758" y="2335339"/>
                </a:cubicBezTo>
                <a:cubicBezTo>
                  <a:pt x="9908629" y="2377890"/>
                  <a:pt x="9813513" y="2437963"/>
                  <a:pt x="9715893" y="2493030"/>
                </a:cubicBezTo>
                <a:cubicBezTo>
                  <a:pt x="9605758" y="2553103"/>
                  <a:pt x="9480605" y="2590649"/>
                  <a:pt x="9347942" y="2623189"/>
                </a:cubicBezTo>
                <a:cubicBezTo>
                  <a:pt x="9370469" y="2665740"/>
                  <a:pt x="9453071" y="2640710"/>
                  <a:pt x="9460580" y="2700783"/>
                </a:cubicBezTo>
                <a:cubicBezTo>
                  <a:pt x="9255329" y="2753346"/>
                  <a:pt x="9060089" y="2833444"/>
                  <a:pt x="8827305" y="2855971"/>
                </a:cubicBezTo>
                <a:cubicBezTo>
                  <a:pt x="9015035" y="2843456"/>
                  <a:pt x="9182740" y="2908535"/>
                  <a:pt x="9360458" y="2926056"/>
                </a:cubicBezTo>
                <a:cubicBezTo>
                  <a:pt x="9377980" y="2961099"/>
                  <a:pt x="9337930" y="2951087"/>
                  <a:pt x="9322912" y="2958595"/>
                </a:cubicBezTo>
                <a:cubicBezTo>
                  <a:pt x="9307893" y="2963602"/>
                  <a:pt x="9287869" y="2966105"/>
                  <a:pt x="9285366" y="2991135"/>
                </a:cubicBezTo>
                <a:cubicBezTo>
                  <a:pt x="9370469" y="3023675"/>
                  <a:pt x="9478102" y="2998644"/>
                  <a:pt x="9565709" y="3033687"/>
                </a:cubicBezTo>
                <a:cubicBezTo>
                  <a:pt x="9543182" y="3083748"/>
                  <a:pt x="9468090" y="3056214"/>
                  <a:pt x="9435550" y="3096263"/>
                </a:cubicBezTo>
                <a:cubicBezTo>
                  <a:pt x="9518151" y="3101269"/>
                  <a:pt x="9593243" y="3103772"/>
                  <a:pt x="9668335" y="3113784"/>
                </a:cubicBezTo>
                <a:cubicBezTo>
                  <a:pt x="9725905" y="3121294"/>
                  <a:pt x="9740924" y="3163845"/>
                  <a:pt x="9700875" y="3193882"/>
                </a:cubicBezTo>
                <a:cubicBezTo>
                  <a:pt x="9665832" y="3221415"/>
                  <a:pt x="9613268" y="3223918"/>
                  <a:pt x="9565709" y="3236434"/>
                </a:cubicBezTo>
                <a:cubicBezTo>
                  <a:pt x="9232801" y="3319034"/>
                  <a:pt x="8882372" y="3351573"/>
                  <a:pt x="8529440" y="3364088"/>
                </a:cubicBezTo>
                <a:cubicBezTo>
                  <a:pt x="7961245" y="3386616"/>
                  <a:pt x="7393049" y="3394125"/>
                  <a:pt x="6827357" y="3419155"/>
                </a:cubicBezTo>
                <a:cubicBezTo>
                  <a:pt x="6481933" y="3434173"/>
                  <a:pt x="6136510" y="3456701"/>
                  <a:pt x="5788584" y="3456701"/>
                </a:cubicBezTo>
                <a:cubicBezTo>
                  <a:pt x="5415628" y="3456701"/>
                  <a:pt x="5042671" y="3464210"/>
                  <a:pt x="4669714" y="3411646"/>
                </a:cubicBezTo>
                <a:cubicBezTo>
                  <a:pt x="4479481" y="3384113"/>
                  <a:pt x="4279236" y="3396628"/>
                  <a:pt x="4086500" y="3376603"/>
                </a:cubicBezTo>
                <a:cubicBezTo>
                  <a:pt x="3793641" y="3346568"/>
                  <a:pt x="3500782" y="3306518"/>
                  <a:pt x="3210426" y="3256458"/>
                </a:cubicBezTo>
                <a:cubicBezTo>
                  <a:pt x="3117813" y="3241439"/>
                  <a:pt x="3007678" y="3231428"/>
                  <a:pt x="2937592" y="3166348"/>
                </a:cubicBezTo>
                <a:cubicBezTo>
                  <a:pt x="2824954" y="3211403"/>
                  <a:pt x="2757372" y="3131305"/>
                  <a:pt x="2669765" y="3106275"/>
                </a:cubicBezTo>
                <a:cubicBezTo>
                  <a:pt x="2634722" y="3096263"/>
                  <a:pt x="2592169" y="3081245"/>
                  <a:pt x="2597176" y="3048705"/>
                </a:cubicBezTo>
                <a:cubicBezTo>
                  <a:pt x="2604685" y="3006154"/>
                  <a:pt x="2654746" y="2978620"/>
                  <a:pt x="2702304" y="2986130"/>
                </a:cubicBezTo>
                <a:cubicBezTo>
                  <a:pt x="2849986" y="3011160"/>
                  <a:pt x="2985150" y="2948584"/>
                  <a:pt x="3137838" y="2956093"/>
                </a:cubicBezTo>
                <a:cubicBezTo>
                  <a:pt x="3005175" y="2933565"/>
                  <a:pt x="2872513" y="2908535"/>
                  <a:pt x="2739850" y="2886007"/>
                </a:cubicBezTo>
                <a:cubicBezTo>
                  <a:pt x="2940095" y="2863480"/>
                  <a:pt x="3132831" y="2896020"/>
                  <a:pt x="3328071" y="2913541"/>
                </a:cubicBezTo>
                <a:cubicBezTo>
                  <a:pt x="3390647" y="2921050"/>
                  <a:pt x="3485763" y="2968608"/>
                  <a:pt x="3503285" y="2898523"/>
                </a:cubicBezTo>
                <a:cubicBezTo>
                  <a:pt x="3513297" y="2850965"/>
                  <a:pt x="3410671" y="2850965"/>
                  <a:pt x="3350598" y="2838450"/>
                </a:cubicBezTo>
                <a:cubicBezTo>
                  <a:pt x="3090279" y="2785886"/>
                  <a:pt x="2824954" y="2758353"/>
                  <a:pt x="2562133" y="2725813"/>
                </a:cubicBezTo>
                <a:cubicBezTo>
                  <a:pt x="2537102" y="2723310"/>
                  <a:pt x="2504562" y="2725813"/>
                  <a:pt x="2487041" y="2715801"/>
                </a:cubicBezTo>
                <a:cubicBezTo>
                  <a:pt x="2354378" y="2633200"/>
                  <a:pt x="2184170" y="2608170"/>
                  <a:pt x="1998943" y="2548097"/>
                </a:cubicBezTo>
                <a:cubicBezTo>
                  <a:pt x="2116587" y="2515558"/>
                  <a:pt x="2196685" y="2575630"/>
                  <a:pt x="2294304" y="2560612"/>
                </a:cubicBezTo>
                <a:cubicBezTo>
                  <a:pt x="2196685" y="2498036"/>
                  <a:pt x="2079041" y="2488024"/>
                  <a:pt x="1978918" y="2455485"/>
                </a:cubicBezTo>
                <a:cubicBezTo>
                  <a:pt x="1906330" y="2430454"/>
                  <a:pt x="1635999" y="2357866"/>
                  <a:pt x="1595950" y="2335339"/>
                </a:cubicBezTo>
                <a:cubicBezTo>
                  <a:pt x="1473299" y="2267756"/>
                  <a:pt x="1315606" y="2237720"/>
                  <a:pt x="1215483" y="2145108"/>
                </a:cubicBezTo>
                <a:cubicBezTo>
                  <a:pt x="1145398" y="2080028"/>
                  <a:pt x="1025251" y="2095047"/>
                  <a:pt x="942649" y="2049992"/>
                </a:cubicBezTo>
                <a:cubicBezTo>
                  <a:pt x="912613" y="2004937"/>
                  <a:pt x="972686" y="1994925"/>
                  <a:pt x="992711" y="1969894"/>
                </a:cubicBezTo>
                <a:cubicBezTo>
                  <a:pt x="1020244" y="1939858"/>
                  <a:pt x="972686" y="1922337"/>
                  <a:pt x="960170" y="1884791"/>
                </a:cubicBezTo>
                <a:cubicBezTo>
                  <a:pt x="1117863" y="1922337"/>
                  <a:pt x="1268048" y="1944864"/>
                  <a:pt x="1448268" y="1957380"/>
                </a:cubicBezTo>
                <a:cubicBezTo>
                  <a:pt x="1390698" y="1897306"/>
                  <a:pt x="1318109" y="1927343"/>
                  <a:pt x="1270551" y="1904815"/>
                </a:cubicBezTo>
                <a:cubicBezTo>
                  <a:pt x="1238011" y="1889797"/>
                  <a:pt x="1190453" y="1884791"/>
                  <a:pt x="1200466" y="1849749"/>
                </a:cubicBezTo>
                <a:cubicBezTo>
                  <a:pt x="1207974" y="1822216"/>
                  <a:pt x="1248023" y="1824718"/>
                  <a:pt x="1278060" y="1827221"/>
                </a:cubicBezTo>
                <a:cubicBezTo>
                  <a:pt x="1393201" y="1834730"/>
                  <a:pt x="1503336" y="1834730"/>
                  <a:pt x="1615974" y="1764645"/>
                </a:cubicBezTo>
                <a:cubicBezTo>
                  <a:pt x="1338134" y="1669530"/>
                  <a:pt x="1015238" y="1717087"/>
                  <a:pt x="767434" y="1576917"/>
                </a:cubicBezTo>
                <a:cubicBezTo>
                  <a:pt x="802477" y="1531862"/>
                  <a:pt x="852539" y="1554390"/>
                  <a:pt x="890085" y="1559396"/>
                </a:cubicBezTo>
                <a:cubicBezTo>
                  <a:pt x="1132882" y="1591936"/>
                  <a:pt x="2003949" y="1514341"/>
                  <a:pt x="2129102" y="1556893"/>
                </a:cubicBezTo>
                <a:cubicBezTo>
                  <a:pt x="2204195" y="1584426"/>
                  <a:pt x="2286796" y="1594439"/>
                  <a:pt x="2369396" y="1576917"/>
                </a:cubicBezTo>
                <a:cubicBezTo>
                  <a:pt x="2469519" y="1554390"/>
                  <a:pt x="1881298" y="1519347"/>
                  <a:pt x="1746133" y="1421728"/>
                </a:cubicBezTo>
                <a:cubicBezTo>
                  <a:pt x="1678551" y="1374170"/>
                  <a:pt x="1082821" y="1146394"/>
                  <a:pt x="819999" y="1083817"/>
                </a:cubicBezTo>
                <a:cubicBezTo>
                  <a:pt x="857545" y="1041266"/>
                  <a:pt x="952662" y="1066296"/>
                  <a:pt x="940146" y="993707"/>
                </a:cubicBezTo>
                <a:cubicBezTo>
                  <a:pt x="794969" y="956162"/>
                  <a:pt x="627263" y="961168"/>
                  <a:pt x="459558" y="903598"/>
                </a:cubicBezTo>
                <a:cubicBezTo>
                  <a:pt x="537153" y="858543"/>
                  <a:pt x="622257" y="883573"/>
                  <a:pt x="699852" y="868556"/>
                </a:cubicBezTo>
                <a:cubicBezTo>
                  <a:pt x="657300" y="813489"/>
                  <a:pt x="582208" y="823500"/>
                  <a:pt x="522134" y="813489"/>
                </a:cubicBezTo>
                <a:cubicBezTo>
                  <a:pt x="464564" y="803476"/>
                  <a:pt x="349423" y="708360"/>
                  <a:pt x="374453" y="713367"/>
                </a:cubicBezTo>
                <a:cubicBezTo>
                  <a:pt x="607238" y="750912"/>
                  <a:pt x="842526" y="735895"/>
                  <a:pt x="1075312" y="773440"/>
                </a:cubicBezTo>
                <a:cubicBezTo>
                  <a:pt x="1152907" y="785955"/>
                  <a:pt x="1238011" y="810986"/>
                  <a:pt x="1275557" y="728385"/>
                </a:cubicBezTo>
                <a:cubicBezTo>
                  <a:pt x="1285569" y="703355"/>
                  <a:pt x="1278060" y="695846"/>
                  <a:pt x="1385692" y="725882"/>
                </a:cubicBezTo>
                <a:cubicBezTo>
                  <a:pt x="1425741" y="738397"/>
                  <a:pt x="1483311" y="750912"/>
                  <a:pt x="1525863" y="718373"/>
                </a:cubicBezTo>
                <a:cubicBezTo>
                  <a:pt x="1498330" y="678325"/>
                  <a:pt x="1445765" y="690839"/>
                  <a:pt x="1408219" y="680828"/>
                </a:cubicBezTo>
                <a:cubicBezTo>
                  <a:pt x="1305594" y="653294"/>
                  <a:pt x="922624" y="548166"/>
                  <a:pt x="825005" y="518129"/>
                </a:cubicBezTo>
                <a:cubicBezTo>
                  <a:pt x="619754" y="453051"/>
                  <a:pt x="492098" y="475578"/>
                  <a:pt x="286846" y="405492"/>
                </a:cubicBezTo>
                <a:cubicBezTo>
                  <a:pt x="356932" y="407995"/>
                  <a:pt x="336907" y="380462"/>
                  <a:pt x="406993" y="380462"/>
                </a:cubicBezTo>
                <a:cubicBezTo>
                  <a:pt x="437030" y="380462"/>
                  <a:pt x="472073" y="372954"/>
                  <a:pt x="472073" y="342917"/>
                </a:cubicBezTo>
                <a:cubicBezTo>
                  <a:pt x="472073" y="315384"/>
                  <a:pt x="104123" y="170207"/>
                  <a:pt x="156686" y="155188"/>
                </a:cubicBezTo>
                <a:cubicBezTo>
                  <a:pt x="301865" y="115140"/>
                  <a:pt x="667312" y="227777"/>
                  <a:pt x="579705" y="175213"/>
                </a:cubicBezTo>
                <a:cubicBezTo>
                  <a:pt x="447042" y="92613"/>
                  <a:pt x="427018" y="77594"/>
                  <a:pt x="326895" y="67583"/>
                </a:cubicBezTo>
                <a:cubicBezTo>
                  <a:pt x="296858" y="62576"/>
                  <a:pt x="244294" y="35043"/>
                  <a:pt x="181717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8743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4FCA-A7AC-624F-9154-A098F6A0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Tips and tricks—3 broad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9E56-BD3C-744C-89DD-F79849ECD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Universal design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Classroom environment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Remote learning</a:t>
            </a:r>
          </a:p>
        </p:txBody>
      </p:sp>
    </p:spTree>
    <p:extLst>
      <p:ext uri="{BB962C8B-B14F-4D97-AF65-F5344CB8AC3E}">
        <p14:creationId xmlns:p14="http://schemas.microsoft.com/office/powerpoint/2010/main" val="350068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90"/>
    </mc:Choice>
    <mc:Fallback xmlns="">
      <p:transition spd="slow" advTm="1319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C2FB-F8DE-4E43-8F13-D7C269A80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Some tips and tricks—universal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7C52-0DC4-FB49-AC80-18EF00F6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Distribute anonymous survey ahead of time to get to know your students and their needs.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Consider how you address principles of UDL and access in your syllabus.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Rather than require formal documentation for accessibility requests, provide clear information about how to request accommodations.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Offer alternative ways of completing assignments.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Believe your students.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1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93"/>
    </mc:Choice>
    <mc:Fallback xmlns="">
      <p:transition spd="slow" advTm="1109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C2FB-F8DE-4E43-8F13-D7C269A80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Some tips and tricks—universal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7C52-0DC4-FB49-AC80-18EF00F6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Check to ensure your materials are accessible—high contrast fonts, screen readable, etc. Use a microphone in lage classrooms.</a:t>
            </a:r>
          </a:p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Provide your slides (ahead of time if possible).</a:t>
            </a:r>
          </a:p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Investigate assistive technologies.</a:t>
            </a:r>
          </a:p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Illustrate through multiple media.</a:t>
            </a:r>
          </a:p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Offer diversity, choice and flexibility in your assessment methods.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0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C2FB-F8DE-4E43-8F13-D7C269A80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Some tips and tricks—classroom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7C52-0DC4-FB49-AC80-18EF00F6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Syllabus statement to start—cover respect, harassment, bias, racism, and bullying</a:t>
            </a:r>
          </a:p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Call on women/BIPOC students first</a:t>
            </a:r>
          </a:p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Uncover ”hidden curriculum” (</a:t>
            </a:r>
            <a:r>
              <a:rPr lang="en-US" sz="3200" i="1">
                <a:latin typeface="Arial" panose="020B0604020202020204" pitchFamily="34" charset="0"/>
                <a:cs typeface="Arial" panose="020B0604020202020204" pitchFamily="34" charset="0"/>
              </a:rPr>
              <a:t>The Privileged Poor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re: office hours)</a:t>
            </a:r>
          </a:p>
          <a:p>
            <a:pPr>
              <a:lnSpc>
                <a:spcPct val="10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Don’t only use western examples and/or cultural references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23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C2FB-F8DE-4E43-8F13-D7C269A80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Some tips and tricks—classroom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7C52-0DC4-FB49-AC80-18EF00F6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Select reading material for the syllabus that includes minoritized authors/researchers—including papers about non-English speaking, monolingual, college students is important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Use representative images of human beings 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Don’t include ‘gender’ as a binary variable in stats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Discuss power differential in cross-cultural work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6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C2FB-F8DE-4E43-8F13-D7C269A80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Some tips and tricks--remote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7C52-0DC4-FB49-AC80-18EF00F6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Don’t require students to have their video on—accept questions and comments in chat.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Start the course by asking students to customize their settings on the platform with a picture, their preferred name, and preferred pronouns. 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Think about time zones when requiring synchronous participation.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Be flexible with assessments—technology will fail.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9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C2FB-F8DE-4E43-8F13-D7C269A80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Some tips and tricks--general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7C52-0DC4-FB49-AC80-18EF00F6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You don't need to start with sweeping changes all at once.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Have students help drive the changes. Have them be partners in the learning. They can be a great help to understanding what they need to be more successful.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Enlist the help of other faculty, talk with each other about your experiences implementing UDL and inclusive classroom environments.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7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94982-D86D-894E-AC8D-3974B8C4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Experiences/barriers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84F31-7A71-984B-9052-2CAC628E8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Wardrobe/appearance, gender issues.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More work for the professor up front.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Worries that they may mess up and offend unintentionally.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Ingrained training that science is neutral, unbiased-- racism, sexism, ableism, etc., are irrelevant.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Worries about seeming strident/angry/difficult by your colleagues and students.</a:t>
            </a:r>
          </a:p>
          <a:p>
            <a:pPr>
              <a:lnSpc>
                <a:spcPct val="110000"/>
              </a:lnSpc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Worries about “rigour” and students gaming the system.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64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412F"/>
      </a:dk2>
      <a:lt2>
        <a:srgbClr val="EBEAEE"/>
      </a:lt2>
      <a:accent1>
        <a:srgbClr val="9CA57D"/>
      </a:accent1>
      <a:accent2>
        <a:srgbClr val="86A973"/>
      </a:accent2>
      <a:accent3>
        <a:srgbClr val="7FAA81"/>
      </a:accent3>
      <a:accent4>
        <a:srgbClr val="75AB8F"/>
      </a:accent4>
      <a:accent5>
        <a:srgbClr val="7EA7A2"/>
      </a:accent5>
      <a:accent6>
        <a:srgbClr val="7BA5B8"/>
      </a:accent6>
      <a:hlink>
        <a:srgbClr val="8A7DB9"/>
      </a:hlink>
      <a:folHlink>
        <a:srgbClr val="848484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482</Words>
  <Application>Microsoft Macintosh PowerPoint</Application>
  <PresentationFormat>Widescreen</PresentationFormat>
  <Paragraphs>65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Elephant</vt:lpstr>
      <vt:lpstr>BrushVTI</vt:lpstr>
      <vt:lpstr>Office Theme</vt:lpstr>
      <vt:lpstr>HOW TO BUILD MORE INCLUSIVE AND WELCOMING COGNITIVE SCIENCE? AN INTERGENERATIONAL CROWD-SOURCING SESSION </vt:lpstr>
      <vt:lpstr>Tips and tricks—3 broad categories</vt:lpstr>
      <vt:lpstr>Some tips and tricks—universal design</vt:lpstr>
      <vt:lpstr>Some tips and tricks—universal design</vt:lpstr>
      <vt:lpstr>Some tips and tricks—classroom environment</vt:lpstr>
      <vt:lpstr>Some tips and tricks—classroom environment</vt:lpstr>
      <vt:lpstr>Some tips and tricks--remote learning</vt:lpstr>
      <vt:lpstr>Some tips and tricks--general</vt:lpstr>
      <vt:lpstr>Experiences/barriers</vt:lpstr>
      <vt:lpstr>Your thoughts, opinions,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MORE INCLUSIVE AND WELCOMING COGNITIVE SCIENCE? AN INTERGENERATIONAL CROWD-SOURCING SESSION </dc:title>
  <dc:creator>Surprenant, Aimee</dc:creator>
  <cp:lastModifiedBy>Surprenant, Aimee</cp:lastModifiedBy>
  <cp:revision>12</cp:revision>
  <dcterms:created xsi:type="dcterms:W3CDTF">2020-07-29T15:47:57Z</dcterms:created>
  <dcterms:modified xsi:type="dcterms:W3CDTF">2020-07-29T22:33:48Z</dcterms:modified>
</cp:coreProperties>
</file>