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7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09"/>
    <p:restoredTop sz="94656"/>
  </p:normalViewPr>
  <p:slideViewPr>
    <p:cSldViewPr snapToGrid="0" snapToObjects="1">
      <p:cViewPr>
        <p:scale>
          <a:sx n="96" d="100"/>
          <a:sy n="96" d="100"/>
        </p:scale>
        <p:origin x="2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64F30F-A634-3546-8F44-5847E25E2B20}" type="datetimeFigureOut">
              <a:rPr lang="en-US" smtClean="0"/>
              <a:t>7/29/20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A11CE-F5B5-904D-A3C8-D583916C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620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65331-81B5-9340-87CB-CA90C8099672}" type="datetimeFigureOut">
              <a:rPr lang="en-US" smtClean="0"/>
              <a:t>7/29/20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14FC-FCE1-9744-8BAC-F4C9C687E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165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65331-81B5-9340-87CB-CA90C8099672}" type="datetimeFigureOut">
              <a:rPr lang="en-US" smtClean="0"/>
              <a:t>7/29/20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14FC-FCE1-9744-8BAC-F4C9C687E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65331-81B5-9340-87CB-CA90C8099672}" type="datetimeFigureOut">
              <a:rPr lang="en-US" smtClean="0"/>
              <a:t>7/29/20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14FC-FCE1-9744-8BAC-F4C9C687E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34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65331-81B5-9340-87CB-CA90C8099672}" type="datetimeFigureOut">
              <a:rPr lang="en-US" smtClean="0"/>
              <a:t>7/29/20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14FC-FCE1-9744-8BAC-F4C9C687E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8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65331-81B5-9340-87CB-CA90C8099672}" type="datetimeFigureOut">
              <a:rPr lang="en-US" smtClean="0"/>
              <a:t>7/29/20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14FC-FCE1-9744-8BAC-F4C9C687E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568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65331-81B5-9340-87CB-CA90C8099672}" type="datetimeFigureOut">
              <a:rPr lang="en-US" smtClean="0"/>
              <a:t>7/29/20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14FC-FCE1-9744-8BAC-F4C9C687E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31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65331-81B5-9340-87CB-CA90C8099672}" type="datetimeFigureOut">
              <a:rPr lang="en-US" smtClean="0"/>
              <a:t>7/29/20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14FC-FCE1-9744-8BAC-F4C9C687E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40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65331-81B5-9340-87CB-CA90C8099672}" type="datetimeFigureOut">
              <a:rPr lang="en-US" smtClean="0"/>
              <a:t>7/29/20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14FC-FCE1-9744-8BAC-F4C9C687E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622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65331-81B5-9340-87CB-CA90C8099672}" type="datetimeFigureOut">
              <a:rPr lang="en-US" smtClean="0"/>
              <a:t>7/29/20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14FC-FCE1-9744-8BAC-F4C9C687E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38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65331-81B5-9340-87CB-CA90C8099672}" type="datetimeFigureOut">
              <a:rPr lang="en-US" smtClean="0"/>
              <a:t>7/29/20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14FC-FCE1-9744-8BAC-F4C9C687E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82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65331-81B5-9340-87CB-CA90C8099672}" type="datetimeFigureOut">
              <a:rPr lang="en-US" smtClean="0"/>
              <a:t>7/29/20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14FC-FCE1-9744-8BAC-F4C9C687E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464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65331-81B5-9340-87CB-CA90C8099672}" type="datetimeFigureOut">
              <a:rPr lang="en-US" smtClean="0"/>
              <a:t>7/29/20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914FC-FCE1-9744-8BAC-F4C9C687E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787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7176" y="0"/>
            <a:ext cx="1290917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3901" y="177982"/>
            <a:ext cx="9144000" cy="879475"/>
          </a:xfrm>
        </p:spPr>
        <p:txBody>
          <a:bodyPr>
            <a:noAutofit/>
          </a:bodyPr>
          <a:lstStyle/>
          <a:p>
            <a:r>
              <a:rPr lang="en-US" sz="6600" dirty="0" smtClean="0">
                <a:solidFill>
                  <a:schemeClr val="accent2">
                    <a:lumMod val="50000"/>
                  </a:schemeClr>
                </a:solidFill>
              </a:rPr>
              <a:t>in the lab</a:t>
            </a:r>
            <a:r>
              <a:rPr lang="is-IS" sz="6600" dirty="0" smtClean="0">
                <a:solidFill>
                  <a:schemeClr val="accent2">
                    <a:lumMod val="50000"/>
                  </a:schemeClr>
                </a:solidFill>
              </a:rPr>
              <a:t>…</a:t>
            </a:r>
            <a:endParaRPr lang="en-US" sz="6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58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Crowd-sourced wisdom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9272"/>
            <a:ext cx="10515600" cy="5748728"/>
          </a:xfrm>
        </p:spPr>
        <p:txBody>
          <a:bodyPr>
            <a:normAutofit fontScale="92500"/>
          </a:bodyPr>
          <a:lstStyle/>
          <a:p>
            <a:r>
              <a:rPr lang="en-US" sz="3200" dirty="0" smtClean="0"/>
              <a:t>Pay students for their work (no volunteers!)</a:t>
            </a:r>
          </a:p>
          <a:p>
            <a:r>
              <a:rPr lang="en-US" sz="3200" dirty="0" smtClean="0"/>
              <a:t>Proactively, thoughtfully recruit students from diverse backgrounds</a:t>
            </a:r>
          </a:p>
          <a:p>
            <a:pPr lvl="1"/>
            <a:r>
              <a:rPr lang="en-US" dirty="0"/>
              <a:t>Don’t look only at the usual markers (GPA, GRE,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Look at potential and build up their talents, help </a:t>
            </a:r>
            <a:r>
              <a:rPr lang="en-US" dirty="0" smtClean="0"/>
              <a:t>students overcome </a:t>
            </a:r>
            <a:r>
              <a:rPr lang="en-US" dirty="0"/>
              <a:t>challenges</a:t>
            </a:r>
          </a:p>
          <a:p>
            <a:pPr lvl="1"/>
            <a:r>
              <a:rPr lang="en-US" dirty="0"/>
              <a:t>Acknowledge and value </a:t>
            </a:r>
            <a:r>
              <a:rPr lang="en-US" dirty="0" smtClean="0"/>
              <a:t>“atypical” experience</a:t>
            </a:r>
            <a:endParaRPr lang="en-US" dirty="0"/>
          </a:p>
          <a:p>
            <a:pPr lvl="1"/>
            <a:r>
              <a:rPr lang="en-US" dirty="0" smtClean="0"/>
              <a:t>Incorporate explicit training for </a:t>
            </a:r>
            <a:r>
              <a:rPr lang="en-US" dirty="0"/>
              <a:t>students who do not </a:t>
            </a:r>
            <a:r>
              <a:rPr lang="en-US" dirty="0" smtClean="0"/>
              <a:t>yet have necessary skills </a:t>
            </a:r>
          </a:p>
          <a:p>
            <a:pPr lvl="1"/>
            <a:r>
              <a:rPr lang="en-US" dirty="0" smtClean="0"/>
              <a:t>Clear</a:t>
            </a:r>
            <a:r>
              <a:rPr lang="en-US" dirty="0"/>
              <a:t>, detailed, and dynamic lab wiki specifying all info that might otherwise be implicit (</a:t>
            </a:r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n-US" dirty="0"/>
              <a:t>what to expect on first day, work expectations/vacation time, how authorship works)</a:t>
            </a:r>
            <a:endParaRPr lang="en-US" sz="3600" dirty="0"/>
          </a:p>
          <a:p>
            <a:pPr lvl="1"/>
            <a:r>
              <a:rPr lang="en-US" dirty="0" smtClean="0"/>
              <a:t>Be flexible and understanding of students’ different life demands (e.g. caregiving) </a:t>
            </a:r>
          </a:p>
          <a:p>
            <a:pPr lvl="1"/>
            <a:r>
              <a:rPr lang="en-US" dirty="0" smtClean="0"/>
              <a:t>Be </a:t>
            </a:r>
            <a:r>
              <a:rPr lang="en-US" dirty="0"/>
              <a:t>proactive about recruiting URM who may not be familiar with the idea of working in a lab, </a:t>
            </a:r>
            <a:r>
              <a:rPr lang="en-US" dirty="0" smtClean="0"/>
              <a:t>show them what is cool about Cognitive Science</a:t>
            </a:r>
          </a:p>
          <a:p>
            <a:pPr lvl="1"/>
            <a:r>
              <a:rPr lang="en-US" dirty="0" smtClean="0"/>
              <a:t>Allow </a:t>
            </a:r>
            <a:r>
              <a:rPr lang="en-US" dirty="0"/>
              <a:t>students to pursue independent projects of interest to them, </a:t>
            </a:r>
            <a:r>
              <a:rPr lang="en-US" dirty="0" smtClean="0"/>
              <a:t>not just things </a:t>
            </a:r>
            <a:r>
              <a:rPr lang="en-US" dirty="0"/>
              <a:t>currently interesting to the field</a:t>
            </a:r>
            <a:r>
              <a:rPr lang="en-US" dirty="0" smtClean="0">
                <a:effectLst/>
              </a:rPr>
              <a:t> 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5-Point Star 3"/>
          <p:cNvSpPr/>
          <p:nvPr/>
        </p:nvSpPr>
        <p:spPr>
          <a:xfrm>
            <a:off x="9276522" y="940904"/>
            <a:ext cx="2716695" cy="2478157"/>
          </a:xfrm>
          <a:prstGeom prst="star5">
            <a:avLst/>
          </a:prstGeom>
          <a:solidFill>
            <a:srgbClr val="7030A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Poll time!</a:t>
            </a:r>
            <a:endParaRPr lang="en-US" sz="2800" dirty="0">
              <a:solidFill>
                <a:sysClr val="windowText" lastClr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5-Point Star 4"/>
          <p:cNvSpPr/>
          <p:nvPr/>
        </p:nvSpPr>
        <p:spPr>
          <a:xfrm>
            <a:off x="9574696" y="3289254"/>
            <a:ext cx="2716695" cy="2478157"/>
          </a:xfrm>
          <a:prstGeom prst="star5">
            <a:avLst/>
          </a:prstGeom>
          <a:solidFill>
            <a:srgbClr val="7030A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Poll time!</a:t>
            </a:r>
            <a:endParaRPr lang="en-US" sz="2800" dirty="0">
              <a:solidFill>
                <a:sysClr val="windowText" lastClr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188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Crowdsourced wisdom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9273"/>
            <a:ext cx="10515600" cy="289202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Pay students for their work (no volunteers!)</a:t>
            </a:r>
          </a:p>
          <a:p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Proactively, thoughtfully recruit students from diverse backgrounds</a:t>
            </a:r>
          </a:p>
          <a:p>
            <a:r>
              <a:rPr lang="en-US" sz="3200" dirty="0" smtClean="0"/>
              <a:t>Make sure everyone’s voice is heard</a:t>
            </a:r>
          </a:p>
          <a:p>
            <a:pPr lvl="1"/>
            <a:r>
              <a:rPr lang="en-US" dirty="0" smtClean="0"/>
              <a:t>Actively give people the tools they need to feel comfortable speaking up</a:t>
            </a:r>
          </a:p>
          <a:p>
            <a:pPr lvl="1"/>
            <a:r>
              <a:rPr lang="en-US" dirty="0" smtClean="0"/>
              <a:t>Foster and maintain an environment in which is is safe to speak up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4001294"/>
            <a:ext cx="5181600" cy="2594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Tools to speak up</a:t>
            </a:r>
          </a:p>
          <a:p>
            <a:pPr lvl="1"/>
            <a:r>
              <a:rPr lang="en-US" dirty="0" smtClean="0"/>
              <a:t>Give everyone explicit opportunities to share ideas and concerns</a:t>
            </a:r>
          </a:p>
          <a:p>
            <a:pPr lvl="1"/>
            <a:r>
              <a:rPr lang="en-US" dirty="0" smtClean="0"/>
              <a:t>Acknowledge and accept differences in style/temperament/culture</a:t>
            </a:r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6172200" y="4001294"/>
            <a:ext cx="5181600" cy="259437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Safe environment</a:t>
            </a:r>
          </a:p>
          <a:p>
            <a:pPr lvl="1"/>
            <a:r>
              <a:rPr lang="en-US" dirty="0" smtClean="0"/>
              <a:t>Model treating people with respect, ensure everyone listens to ideas respectfully</a:t>
            </a:r>
          </a:p>
          <a:p>
            <a:pPr lvl="1"/>
            <a:r>
              <a:rPr lang="en-US" dirty="0" smtClean="0"/>
              <a:t>Prepare/encourage people to speak up to ensure the above (bystander training)</a:t>
            </a:r>
          </a:p>
          <a:p>
            <a:pPr marL="0" indent="0" algn="r">
              <a:buNone/>
            </a:pPr>
            <a:endParaRPr lang="en-US" dirty="0"/>
          </a:p>
        </p:txBody>
      </p:sp>
      <p:sp>
        <p:nvSpPr>
          <p:cNvPr id="6" name="5-Point Star 5"/>
          <p:cNvSpPr/>
          <p:nvPr/>
        </p:nvSpPr>
        <p:spPr>
          <a:xfrm>
            <a:off x="9276522" y="940904"/>
            <a:ext cx="2716695" cy="2478157"/>
          </a:xfrm>
          <a:prstGeom prst="star5">
            <a:avLst/>
          </a:prstGeom>
          <a:solidFill>
            <a:srgbClr val="7030A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Poll time!</a:t>
            </a:r>
            <a:endParaRPr lang="en-US" sz="2800" dirty="0">
              <a:solidFill>
                <a:sysClr val="windowText" lastClr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696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  <p:bldP spid="4" grpId="0" build="p" bldLvl="3"/>
      <p:bldP spid="5" grpId="0" build="p" bldLvl="3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Crowdsourced wisdom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9273"/>
            <a:ext cx="10515600" cy="5426438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Pay students for their work (no volunteers!)</a:t>
            </a:r>
          </a:p>
          <a:p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Proactively, thoughtfully recruit students from diverse backgrounds</a:t>
            </a:r>
          </a:p>
          <a:p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Make sure everyone’s voice is heard</a:t>
            </a:r>
          </a:p>
          <a:p>
            <a:r>
              <a:rPr lang="en-US" sz="3200" dirty="0" smtClean="0"/>
              <a:t>Encourage people to be their authentic whole self</a:t>
            </a:r>
          </a:p>
          <a:p>
            <a:pPr lvl="1"/>
            <a:r>
              <a:rPr lang="en-US" dirty="0" smtClean="0"/>
              <a:t>Be your own authentic self</a:t>
            </a:r>
          </a:p>
          <a:p>
            <a:pPr lvl="1"/>
            <a:r>
              <a:rPr lang="en-US" dirty="0" smtClean="0"/>
              <a:t>Be open about your struggles and flaws, share personal experiences</a:t>
            </a:r>
          </a:p>
          <a:p>
            <a:pPr lvl="1"/>
            <a:r>
              <a:rPr lang="en-US" dirty="0" smtClean="0"/>
              <a:t>Hold lab meetings not focused on work updates, e.g. check-ins</a:t>
            </a:r>
            <a:r>
              <a:rPr lang="en-US" dirty="0"/>
              <a:t>, failures/successes, relevant events or papers to recommend, productivity tips, lab anti-racism brainstorming</a:t>
            </a:r>
            <a:r>
              <a:rPr lang="en-US" dirty="0" smtClean="0">
                <a:effectLst/>
              </a:rPr>
              <a:t> </a:t>
            </a:r>
          </a:p>
          <a:p>
            <a:pPr lvl="1"/>
            <a:r>
              <a:rPr lang="en-US" dirty="0" smtClean="0"/>
              <a:t>Allow </a:t>
            </a:r>
            <a:r>
              <a:rPr lang="en-US" dirty="0"/>
              <a:t>time and place for relaxing group activity, such as social occasions in which culinary skills are exchanged</a:t>
            </a:r>
            <a:r>
              <a:rPr lang="en-US" dirty="0" smtClean="0">
                <a:effectLst/>
              </a:rPr>
              <a:t> (</a:t>
            </a:r>
            <a:r>
              <a:rPr lang="en-US" dirty="0" smtClean="0"/>
              <a:t>be </a:t>
            </a:r>
            <a:r>
              <a:rPr lang="en-US" dirty="0"/>
              <a:t>mindful of potentially problematic </a:t>
            </a:r>
            <a:r>
              <a:rPr lang="en-US" dirty="0" smtClean="0"/>
              <a:t>situations</a:t>
            </a:r>
            <a:r>
              <a:rPr lang="en-US" dirty="0"/>
              <a:t>)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6" name="5-Point Star 5"/>
          <p:cNvSpPr/>
          <p:nvPr/>
        </p:nvSpPr>
        <p:spPr>
          <a:xfrm>
            <a:off x="9276522" y="940904"/>
            <a:ext cx="2716695" cy="2478157"/>
          </a:xfrm>
          <a:prstGeom prst="star5">
            <a:avLst/>
          </a:prstGeom>
          <a:solidFill>
            <a:srgbClr val="7030A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Poll time!</a:t>
            </a:r>
            <a:endParaRPr lang="en-US" sz="2800" dirty="0">
              <a:solidFill>
                <a:sysClr val="windowText" lastClr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972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Crowdsourced wisdom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9272"/>
            <a:ext cx="10515600" cy="5748727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Pay students for their work (no volunteers!)</a:t>
            </a:r>
          </a:p>
          <a:p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Proactively, thoughtfully recruit students from diverse backgrounds</a:t>
            </a:r>
          </a:p>
          <a:p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Make sure everyone’s voice is heard</a:t>
            </a:r>
          </a:p>
          <a:p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Encourage people to be their authentic whole self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3200" dirty="0"/>
              <a:t>Make embracing equity and diversity an explicit core value of your lab</a:t>
            </a:r>
            <a:r>
              <a:rPr lang="en-US" sz="3200" dirty="0" smtClean="0">
                <a:effectLst/>
              </a:rPr>
              <a:t> </a:t>
            </a:r>
          </a:p>
          <a:p>
            <a:pPr lvl="1"/>
            <a:r>
              <a:rPr lang="en-US" dirty="0" smtClean="0"/>
              <a:t>Be open </a:t>
            </a:r>
            <a:r>
              <a:rPr lang="en-US" dirty="0"/>
              <a:t>about support of </a:t>
            </a:r>
            <a:r>
              <a:rPr lang="en-US" dirty="0" smtClean="0"/>
              <a:t>URMM, </a:t>
            </a:r>
            <a:r>
              <a:rPr lang="en-US" dirty="0"/>
              <a:t>e.g. share </a:t>
            </a:r>
            <a:r>
              <a:rPr lang="en-US" dirty="0" smtClean="0"/>
              <a:t>info </a:t>
            </a:r>
            <a:r>
              <a:rPr lang="en-US" dirty="0"/>
              <a:t>on the topic on social media</a:t>
            </a:r>
            <a:r>
              <a:rPr lang="en-US" dirty="0" smtClean="0">
                <a:effectLst/>
              </a:rPr>
              <a:t> </a:t>
            </a:r>
          </a:p>
          <a:p>
            <a:pPr lvl="1"/>
            <a:r>
              <a:rPr lang="en-US" dirty="0" smtClean="0"/>
              <a:t>Set </a:t>
            </a:r>
            <a:r>
              <a:rPr lang="en-US" dirty="0"/>
              <a:t>aside one </a:t>
            </a:r>
            <a:r>
              <a:rPr lang="en-US" dirty="0" smtClean="0"/>
              <a:t>meeting/term to talk about inclusion issues, </a:t>
            </a:r>
            <a:r>
              <a:rPr lang="en-US" dirty="0"/>
              <a:t>let students lead these </a:t>
            </a:r>
            <a:r>
              <a:rPr lang="en-US" dirty="0" smtClean="0"/>
              <a:t>discussions</a:t>
            </a:r>
          </a:p>
          <a:p>
            <a:pPr lvl="1"/>
            <a:r>
              <a:rPr lang="en-US" dirty="0" smtClean="0"/>
              <a:t>Offer training and model speaking up to problematic behavior, bring people in by assuming they want to do the right thing, “We </a:t>
            </a:r>
            <a:r>
              <a:rPr lang="en-US" dirty="0"/>
              <a:t>all want equality</a:t>
            </a:r>
            <a:r>
              <a:rPr lang="en-US" dirty="0" smtClean="0"/>
              <a:t>…”</a:t>
            </a:r>
            <a:r>
              <a:rPr lang="en-US" dirty="0" smtClean="0">
                <a:effectLst/>
              </a:rPr>
              <a:t> </a:t>
            </a:r>
          </a:p>
          <a:p>
            <a:pPr lvl="1"/>
            <a:r>
              <a:rPr lang="en-US" dirty="0" smtClean="0"/>
              <a:t>Include considerations of social justice in different aspects of lab practice --  participant recruitment, participant incentives, etc. 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043256" y="5458505"/>
            <a:ext cx="4769457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lvl="1"/>
            <a:r>
              <a:rPr lang="en-US" i="1" dirty="0" smtClean="0"/>
              <a:t>”For nearly every decisions we make in the lab now, one of the considerations is: how does this help promote social justice and if it does not help how do we change this?</a:t>
            </a:r>
            <a:r>
              <a:rPr lang="en-US" i="1" dirty="0" smtClean="0">
                <a:effectLst/>
              </a:rPr>
              <a:t> “</a:t>
            </a:r>
            <a:endParaRPr lang="en-US" i="1" dirty="0" smtClean="0"/>
          </a:p>
        </p:txBody>
      </p:sp>
      <p:sp>
        <p:nvSpPr>
          <p:cNvPr id="5" name="5-Point Star 4"/>
          <p:cNvSpPr/>
          <p:nvPr/>
        </p:nvSpPr>
        <p:spPr>
          <a:xfrm>
            <a:off x="9276522" y="940904"/>
            <a:ext cx="2716695" cy="2478157"/>
          </a:xfrm>
          <a:prstGeom prst="star5">
            <a:avLst/>
          </a:prstGeom>
          <a:solidFill>
            <a:srgbClr val="7030A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Poll time!</a:t>
            </a:r>
            <a:endParaRPr lang="en-US" sz="2800" dirty="0">
              <a:solidFill>
                <a:sysClr val="windowText" lastClr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590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Thoughts?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Pay students for their work (no volunteers!)</a:t>
            </a:r>
          </a:p>
          <a:p>
            <a:r>
              <a:rPr lang="en-US" dirty="0" smtClean="0"/>
              <a:t>Proactively, thoughtfully recruit students from diverse backgrounds</a:t>
            </a:r>
          </a:p>
          <a:p>
            <a:r>
              <a:rPr lang="en-US" dirty="0" smtClean="0"/>
              <a:t>Make sure everyone’s voice is heard</a:t>
            </a:r>
          </a:p>
          <a:p>
            <a:r>
              <a:rPr lang="en-US" dirty="0" smtClean="0"/>
              <a:t>Encourage people to be their authentic whole self</a:t>
            </a:r>
          </a:p>
          <a:p>
            <a:r>
              <a:rPr lang="en-US" dirty="0" smtClean="0"/>
              <a:t>Make embracing equity and diversity an explicit core value of your lab</a:t>
            </a:r>
            <a:r>
              <a:rPr lang="en-US" dirty="0" smtClean="0">
                <a:effectLst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74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588</Words>
  <Application>Microsoft Macintosh PowerPoint</Application>
  <PresentationFormat>Widescreen</PresentationFormat>
  <Paragraphs>55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Arial</vt:lpstr>
      <vt:lpstr>Office Theme</vt:lpstr>
      <vt:lpstr>in the lab…</vt:lpstr>
      <vt:lpstr>Crowd-sourced wisdom</vt:lpstr>
      <vt:lpstr>Crowdsourced wisdom</vt:lpstr>
      <vt:lpstr>Crowdsourced wisdom</vt:lpstr>
      <vt:lpstr>Crowdsourced wisdom</vt:lpstr>
      <vt:lpstr>Thoughts?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lab…</dc:title>
  <dc:creator>Microsoft Office User</dc:creator>
  <cp:lastModifiedBy>Microsoft Office User</cp:lastModifiedBy>
  <cp:revision>13</cp:revision>
  <dcterms:created xsi:type="dcterms:W3CDTF">2020-07-29T14:04:59Z</dcterms:created>
  <dcterms:modified xsi:type="dcterms:W3CDTF">2020-07-29T16:43:16Z</dcterms:modified>
</cp:coreProperties>
</file>